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262" r:id="rId3"/>
    <p:sldId id="335" r:id="rId4"/>
    <p:sldId id="375" r:id="rId5"/>
    <p:sldId id="373" r:id="rId6"/>
    <p:sldId id="277" r:id="rId7"/>
    <p:sldId id="376" r:id="rId8"/>
    <p:sldId id="377" r:id="rId9"/>
    <p:sldId id="378" r:id="rId10"/>
    <p:sldId id="317" r:id="rId11"/>
    <p:sldId id="380" r:id="rId12"/>
    <p:sldId id="379" r:id="rId13"/>
    <p:sldId id="36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71121" autoAdjust="0"/>
  </p:normalViewPr>
  <p:slideViewPr>
    <p:cSldViewPr snapToGrid="0">
      <p:cViewPr varScale="1">
        <p:scale>
          <a:sx n="71" d="100"/>
          <a:sy n="71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对于这个嵌套命名实体识别的这个任务来说</a:t>
            </a:r>
            <a:r>
              <a:rPr lang="en-US" altLang="zh-CN" dirty="0"/>
              <a:t>,</a:t>
            </a:r>
            <a:r>
              <a:rPr lang="zh-CN" altLang="en-US" dirty="0"/>
              <a:t>本质上是一个多标签分类的任务</a:t>
            </a:r>
            <a:r>
              <a:rPr lang="en-US" altLang="zh-CN" dirty="0"/>
              <a:t>,</a:t>
            </a:r>
            <a:r>
              <a:rPr lang="zh-CN" altLang="en-US" dirty="0"/>
              <a:t>传统的</a:t>
            </a:r>
            <a:r>
              <a:rPr lang="en-US" altLang="zh-CN" dirty="0"/>
              <a:t>seq2seq</a:t>
            </a:r>
            <a:r>
              <a:rPr lang="zh-CN" altLang="en-US" dirty="0"/>
              <a:t>的模型在这个任务上表现得不够好</a:t>
            </a:r>
            <a:r>
              <a:rPr lang="en-US" altLang="zh-CN" dirty="0"/>
              <a:t>,</a:t>
            </a:r>
            <a:r>
              <a:rPr lang="zh-CN" altLang="en-US" dirty="0"/>
              <a:t>还有就是基于</a:t>
            </a:r>
            <a:r>
              <a:rPr lang="en-US" altLang="zh-CN" dirty="0" err="1"/>
              <a:t>span_base</a:t>
            </a:r>
            <a:r>
              <a:rPr lang="en-US" altLang="zh-CN" dirty="0"/>
              <a:t> method(1,2,class)</a:t>
            </a:r>
            <a:r>
              <a:rPr lang="zh-CN" altLang="en-US" dirty="0"/>
              <a:t>的方法也是可以的</a:t>
            </a:r>
            <a:r>
              <a:rPr lang="en-US" altLang="zh-CN" dirty="0"/>
              <a:t>,</a:t>
            </a:r>
            <a:r>
              <a:rPr lang="zh-CN" altLang="en-US" dirty="0"/>
              <a:t>但是这种纯分割句子</a:t>
            </a:r>
            <a:r>
              <a:rPr lang="en-US" altLang="zh-CN" dirty="0"/>
              <a:t>,</a:t>
            </a:r>
            <a:r>
              <a:rPr lang="zh-CN" altLang="en-US" dirty="0"/>
              <a:t>然后进行分类</a:t>
            </a:r>
            <a:r>
              <a:rPr lang="en-US" altLang="zh-CN" dirty="0"/>
              <a:t>,</a:t>
            </a:r>
            <a:r>
              <a:rPr lang="zh-CN" altLang="en-US" dirty="0"/>
              <a:t>这种主要有俩问题</a:t>
            </a:r>
            <a:r>
              <a:rPr lang="en-US" altLang="zh-CN" dirty="0"/>
              <a:t>,</a:t>
            </a:r>
            <a:r>
              <a:rPr lang="zh-CN" altLang="en-US" dirty="0"/>
              <a:t>一个是搜索空间大</a:t>
            </a:r>
            <a:r>
              <a:rPr lang="en-US" altLang="zh-CN" dirty="0"/>
              <a:t>, </a:t>
            </a:r>
            <a:r>
              <a:rPr lang="zh-CN" altLang="en-US" dirty="0"/>
              <a:t>二是</a:t>
            </a:r>
            <a:r>
              <a:rPr lang="en-US" altLang="zh-CN" dirty="0"/>
              <a:t>,</a:t>
            </a:r>
            <a:r>
              <a:rPr lang="zh-CN" altLang="en-US" dirty="0"/>
              <a:t>会丢失部分的上下文信息</a:t>
            </a:r>
            <a:r>
              <a:rPr lang="en-US" altLang="zh-CN" dirty="0"/>
              <a:t>,</a:t>
            </a:r>
            <a:r>
              <a:rPr lang="zh-CN" altLang="en-US" dirty="0"/>
              <a:t>这个作者就基于这些问题就提出了这个</a:t>
            </a:r>
            <a:r>
              <a:rPr lang="en-US" altLang="zh-CN" dirty="0"/>
              <a:t>seq2set</a:t>
            </a:r>
            <a:r>
              <a:rPr lang="zh-CN" altLang="en-US" dirty="0"/>
              <a:t>的方法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9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对与一条句子中的命名实体识别</a:t>
            </a:r>
            <a:r>
              <a:rPr lang="en-US" altLang="zh-CN" dirty="0"/>
              <a:t>,</a:t>
            </a:r>
            <a:r>
              <a:rPr lang="zh-CN" altLang="en-US" dirty="0"/>
              <a:t>可以看成是一个序列标签的任务</a:t>
            </a:r>
            <a:r>
              <a:rPr lang="en-US" altLang="zh-CN" dirty="0"/>
              <a:t>,RNN</a:t>
            </a:r>
            <a:r>
              <a:rPr lang="zh-CN" altLang="en-US" dirty="0"/>
              <a:t>就能识别这些平整的命名实体</a:t>
            </a:r>
            <a:r>
              <a:rPr lang="en-US" altLang="zh-CN" dirty="0"/>
              <a:t>,</a:t>
            </a:r>
            <a:r>
              <a:rPr lang="zh-CN" altLang="en-US" dirty="0"/>
              <a:t>但对于嵌套的就表现不好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对于这个嵌套命名实体识别的这个任务来说</a:t>
            </a:r>
            <a:r>
              <a:rPr lang="en-US" altLang="zh-CN" dirty="0"/>
              <a:t>,</a:t>
            </a:r>
            <a:r>
              <a:rPr lang="zh-CN" altLang="en-US" dirty="0"/>
              <a:t>本质上是一个多标签分类的任务</a:t>
            </a:r>
            <a:r>
              <a:rPr lang="en-US" altLang="zh-CN" dirty="0"/>
              <a:t>,</a:t>
            </a:r>
            <a:r>
              <a:rPr lang="zh-CN" altLang="en-US" dirty="0"/>
              <a:t>传统的</a:t>
            </a:r>
            <a:r>
              <a:rPr lang="en-US" altLang="zh-CN" dirty="0"/>
              <a:t>seq2seq</a:t>
            </a:r>
            <a:r>
              <a:rPr lang="zh-CN" altLang="en-US" dirty="0"/>
              <a:t>的模型在这个任务上表现得不够好</a:t>
            </a:r>
            <a:r>
              <a:rPr lang="en-US" altLang="zh-CN" dirty="0"/>
              <a:t>,</a:t>
            </a:r>
            <a:r>
              <a:rPr lang="zh-CN" altLang="en-US" dirty="0"/>
              <a:t>还有就是基于</a:t>
            </a:r>
            <a:r>
              <a:rPr lang="en-US" altLang="zh-CN" dirty="0" err="1"/>
              <a:t>span_base</a:t>
            </a:r>
            <a:r>
              <a:rPr lang="en-US" altLang="zh-CN" dirty="0"/>
              <a:t> method(1,2,class)</a:t>
            </a:r>
            <a:r>
              <a:rPr lang="zh-CN" altLang="en-US" dirty="0"/>
              <a:t>的方法也是可以的</a:t>
            </a:r>
            <a:r>
              <a:rPr lang="en-US" altLang="zh-CN" dirty="0"/>
              <a:t>,</a:t>
            </a:r>
            <a:r>
              <a:rPr lang="zh-CN" altLang="en-US" dirty="0"/>
              <a:t>但是这种纯分割句子</a:t>
            </a:r>
            <a:r>
              <a:rPr lang="en-US" altLang="zh-CN" dirty="0"/>
              <a:t>,</a:t>
            </a:r>
            <a:r>
              <a:rPr lang="zh-CN" altLang="en-US" dirty="0"/>
              <a:t>然后进行分类</a:t>
            </a:r>
            <a:r>
              <a:rPr lang="en-US" altLang="zh-CN" dirty="0"/>
              <a:t>,</a:t>
            </a:r>
            <a:r>
              <a:rPr lang="zh-CN" altLang="en-US" dirty="0"/>
              <a:t>这种主要有俩问题</a:t>
            </a:r>
            <a:r>
              <a:rPr lang="en-US" altLang="zh-CN" dirty="0"/>
              <a:t>,</a:t>
            </a:r>
            <a:r>
              <a:rPr lang="zh-CN" altLang="en-US" dirty="0"/>
              <a:t>一个是搜索空间大</a:t>
            </a:r>
            <a:r>
              <a:rPr lang="en-US" altLang="zh-CN" dirty="0"/>
              <a:t>, </a:t>
            </a:r>
            <a:r>
              <a:rPr lang="zh-CN" altLang="en-US" dirty="0"/>
              <a:t>二是</a:t>
            </a:r>
            <a:r>
              <a:rPr lang="en-US" altLang="zh-CN" dirty="0"/>
              <a:t>,</a:t>
            </a:r>
            <a:r>
              <a:rPr lang="zh-CN" altLang="en-US" dirty="0"/>
              <a:t>会丢失部分的上下文信息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,</a:t>
            </a:r>
            <a:r>
              <a:rPr lang="zh-CN" altLang="en-US" dirty="0"/>
              <a:t>这个作者就基于这些问题就提出了这个</a:t>
            </a:r>
            <a:r>
              <a:rPr lang="en-US" altLang="zh-CN" dirty="0"/>
              <a:t>seq2set</a:t>
            </a:r>
            <a:r>
              <a:rPr lang="zh-CN" altLang="en-US" dirty="0"/>
              <a:t>的方法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先来总体的看一下这个模型的结构</a:t>
            </a:r>
            <a:r>
              <a:rPr lang="en-US" altLang="zh-CN" dirty="0"/>
              <a:t>,</a:t>
            </a:r>
            <a:r>
              <a:rPr lang="zh-CN" altLang="en-US" dirty="0"/>
              <a:t>就是很传统的</a:t>
            </a:r>
            <a:r>
              <a:rPr lang="en-US" altLang="zh-CN" dirty="0" err="1"/>
              <a:t>encoder_decoder</a:t>
            </a:r>
            <a:r>
              <a:rPr lang="en-US" altLang="zh-CN" dirty="0"/>
              <a:t> </a:t>
            </a:r>
            <a:r>
              <a:rPr lang="zh-CN" altLang="en-US" dirty="0"/>
              <a:t>的模式</a:t>
            </a:r>
            <a:r>
              <a:rPr lang="en-US" altLang="zh-CN" dirty="0"/>
              <a:t>,  encoder</a:t>
            </a:r>
            <a:r>
              <a:rPr lang="zh-CN" altLang="en-US" dirty="0"/>
              <a:t>的主要内容就是预训练的</a:t>
            </a:r>
            <a:r>
              <a:rPr lang="en-US" altLang="zh-CN" dirty="0"/>
              <a:t>embedding </a:t>
            </a:r>
            <a:r>
              <a:rPr lang="zh-CN" altLang="en-US" dirty="0"/>
              <a:t>和双向的</a:t>
            </a:r>
            <a:r>
              <a:rPr lang="en-US" altLang="zh-CN" dirty="0" err="1"/>
              <a:t>BiLSTM</a:t>
            </a:r>
            <a:r>
              <a:rPr lang="en-US" altLang="zh-CN" dirty="0"/>
              <a:t>, </a:t>
            </a:r>
            <a:r>
              <a:rPr lang="zh-CN" altLang="en-US" dirty="0"/>
              <a:t>解码器这里明显是用</a:t>
            </a:r>
            <a:r>
              <a:rPr lang="en-US" altLang="zh-CN" dirty="0"/>
              <a:t>transformer</a:t>
            </a:r>
            <a:r>
              <a:rPr lang="zh-CN" altLang="en-US" dirty="0"/>
              <a:t>那个解码器改过来的</a:t>
            </a:r>
            <a:r>
              <a:rPr lang="en-US" altLang="zh-CN" dirty="0"/>
              <a:t>,</a:t>
            </a:r>
            <a:r>
              <a:rPr lang="zh-CN" altLang="en-US" dirty="0"/>
              <a:t>主要就是将</a:t>
            </a:r>
            <a:r>
              <a:rPr lang="en-US" altLang="zh-CN" dirty="0"/>
              <a:t>FFN</a:t>
            </a:r>
            <a:r>
              <a:rPr lang="zh-CN" altLang="en-US" dirty="0"/>
              <a:t>的输出</a:t>
            </a:r>
            <a:r>
              <a:rPr lang="en-US" altLang="zh-CN" dirty="0"/>
              <a:t>,</a:t>
            </a:r>
            <a:r>
              <a:rPr lang="zh-CN" altLang="en-US" dirty="0"/>
              <a:t>进行三个维度的预测</a:t>
            </a:r>
            <a:r>
              <a:rPr lang="en-US" altLang="zh-CN" dirty="0"/>
              <a:t>,left ,right ,class ,</a:t>
            </a:r>
          </a:p>
          <a:p>
            <a:r>
              <a:rPr lang="zh-CN" altLang="en-US" dirty="0"/>
              <a:t>最后一个模块是</a:t>
            </a:r>
            <a:r>
              <a:rPr lang="en-US" altLang="zh-CN" dirty="0"/>
              <a:t>,</a:t>
            </a:r>
            <a:r>
              <a:rPr lang="zh-CN" altLang="en-US" dirty="0"/>
              <a:t>根据</a:t>
            </a:r>
            <a:r>
              <a:rPr lang="en-US" altLang="zh-CN" dirty="0" err="1"/>
              <a:t>span_based</a:t>
            </a:r>
            <a:r>
              <a:rPr lang="en-US" altLang="zh-CN" dirty="0"/>
              <a:t> method </a:t>
            </a:r>
            <a:r>
              <a:rPr lang="zh-CN" altLang="en-US" dirty="0"/>
              <a:t>的预测进行</a:t>
            </a:r>
            <a:r>
              <a:rPr lang="en-US" altLang="zh-CN" dirty="0"/>
              <a:t>predictions </a:t>
            </a:r>
            <a:r>
              <a:rPr lang="zh-CN" altLang="en-US" dirty="0"/>
              <a:t>和</a:t>
            </a:r>
            <a:r>
              <a:rPr lang="en-US" altLang="zh-CN" dirty="0"/>
              <a:t>label</a:t>
            </a:r>
            <a:r>
              <a:rPr lang="zh-CN" altLang="en-US" dirty="0"/>
              <a:t>的匹配任务</a:t>
            </a:r>
            <a:r>
              <a:rPr lang="en-US" altLang="zh-CN" dirty="0"/>
              <a:t>,</a:t>
            </a:r>
            <a:r>
              <a:rPr lang="zh-CN" altLang="en-US" dirty="0"/>
              <a:t>然后计算</a:t>
            </a:r>
            <a:r>
              <a:rPr lang="en-US" altLang="zh-CN" dirty="0"/>
              <a:t>loss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06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Author use BERT and </a:t>
            </a:r>
            <a:r>
              <a:rPr lang="en-US" altLang="zh-CN" b="1" dirty="0" err="1"/>
              <a:t>BiLSTM</a:t>
            </a:r>
            <a:r>
              <a:rPr lang="en-US" altLang="zh-CN" b="1" dirty="0"/>
              <a:t> construct our sequence encoder.</a:t>
            </a:r>
          </a:p>
          <a:p>
            <a:endParaRPr lang="en-US" altLang="zh-CN" dirty="0"/>
          </a:p>
          <a:p>
            <a:r>
              <a:rPr lang="zh-CN" altLang="en-US" dirty="0"/>
              <a:t>先将输入的一个句子中的进行编码</a:t>
            </a:r>
            <a:r>
              <a:rPr lang="en-US" altLang="zh-CN" dirty="0"/>
              <a:t>,</a:t>
            </a:r>
            <a:r>
              <a:rPr lang="zh-CN" altLang="en-US" dirty="0"/>
              <a:t>然后塞到</a:t>
            </a:r>
            <a:r>
              <a:rPr lang="en-US" altLang="zh-CN" dirty="0" err="1"/>
              <a:t>bert</a:t>
            </a:r>
            <a:r>
              <a:rPr lang="en-US" altLang="zh-CN" dirty="0"/>
              <a:t>, </a:t>
            </a:r>
            <a:r>
              <a:rPr lang="zh-CN" altLang="en-US" dirty="0"/>
              <a:t>中获得</a:t>
            </a:r>
            <a:r>
              <a:rPr lang="en-US" altLang="zh-CN" dirty="0" err="1"/>
              <a:t>x_bert</a:t>
            </a:r>
            <a:r>
              <a:rPr lang="en-US" altLang="zh-CN" dirty="0"/>
              <a:t>,</a:t>
            </a:r>
            <a:r>
              <a:rPr lang="zh-CN" altLang="en-US" dirty="0"/>
              <a:t>然后使用</a:t>
            </a:r>
            <a:r>
              <a:rPr lang="en-US" altLang="zh-CN" dirty="0" err="1"/>
              <a:t>gloVe</a:t>
            </a:r>
            <a:r>
              <a:rPr lang="zh-CN" altLang="en-US" dirty="0"/>
              <a:t>获得</a:t>
            </a:r>
            <a:r>
              <a:rPr lang="en-US" altLang="zh-CN" dirty="0" err="1"/>
              <a:t>x_glove</a:t>
            </a:r>
            <a:r>
              <a:rPr lang="en-US" altLang="zh-CN" dirty="0"/>
              <a:t>,</a:t>
            </a:r>
            <a:r>
              <a:rPr lang="zh-CN" altLang="en-US" dirty="0"/>
              <a:t>同理获得词性标注的</a:t>
            </a:r>
            <a:r>
              <a:rPr lang="en-US" altLang="zh-CN" dirty="0"/>
              <a:t>embedding </a:t>
            </a:r>
            <a:r>
              <a:rPr lang="zh-CN" altLang="en-US" dirty="0"/>
              <a:t>和字符级的</a:t>
            </a:r>
            <a:r>
              <a:rPr lang="en-US" altLang="zh-CN" dirty="0"/>
              <a:t>embedding ,</a:t>
            </a:r>
            <a:r>
              <a:rPr lang="zh-CN" altLang="en-US" dirty="0"/>
              <a:t>然后将他们</a:t>
            </a:r>
            <a:r>
              <a:rPr lang="en-US" altLang="zh-CN" dirty="0" err="1"/>
              <a:t>concate</a:t>
            </a:r>
            <a:r>
              <a:rPr lang="zh-CN" altLang="en-US" dirty="0"/>
              <a:t>起来</a:t>
            </a:r>
            <a:r>
              <a:rPr lang="en-US" altLang="zh-CN" dirty="0"/>
              <a:t>,</a:t>
            </a:r>
            <a:r>
              <a:rPr lang="zh-CN" altLang="en-US" dirty="0"/>
              <a:t>这就是一个词完整的</a:t>
            </a:r>
            <a:r>
              <a:rPr lang="en-US" altLang="zh-CN" dirty="0"/>
              <a:t>embedding</a:t>
            </a:r>
            <a:r>
              <a:rPr lang="zh-CN" altLang="en-US" dirty="0"/>
              <a:t>构成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然后很简单</a:t>
            </a:r>
            <a:r>
              <a:rPr lang="en-US" altLang="zh-CN" dirty="0"/>
              <a:t>,</a:t>
            </a:r>
            <a:r>
              <a:rPr lang="zh-CN" altLang="en-US" dirty="0"/>
              <a:t>塞入双向的</a:t>
            </a:r>
            <a:r>
              <a:rPr lang="en-US" altLang="zh-CN" dirty="0"/>
              <a:t>LSTM</a:t>
            </a:r>
            <a:r>
              <a:rPr lang="zh-CN" altLang="en-US" dirty="0"/>
              <a:t>中进行编码</a:t>
            </a:r>
            <a:r>
              <a:rPr lang="en-US" altLang="zh-CN" dirty="0"/>
              <a:t>,</a:t>
            </a:r>
            <a:r>
              <a:rPr lang="zh-CN" altLang="en-US" dirty="0"/>
              <a:t>获得每一个词对应生成的</a:t>
            </a:r>
            <a:r>
              <a:rPr lang="en-US" altLang="zh-CN" dirty="0"/>
              <a:t>H,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9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解码器使用经典的</a:t>
            </a:r>
            <a:r>
              <a:rPr lang="en-US" altLang="zh-CN" dirty="0"/>
              <a:t>transformer</a:t>
            </a:r>
            <a:r>
              <a:rPr lang="zh-CN" altLang="en-US" dirty="0"/>
              <a:t>的架构</a:t>
            </a:r>
            <a:r>
              <a:rPr lang="en-US" altLang="zh-CN" dirty="0"/>
              <a:t>,</a:t>
            </a:r>
            <a:r>
              <a:rPr lang="zh-CN" altLang="en-US" dirty="0"/>
              <a:t>使用</a:t>
            </a:r>
            <a:r>
              <a:rPr lang="en-US" altLang="zh-CN" dirty="0"/>
              <a:t>,</a:t>
            </a:r>
            <a:r>
              <a:rPr lang="en-US" altLang="zh-CN" dirty="0" err="1"/>
              <a:t>self_attention</a:t>
            </a:r>
            <a:r>
              <a:rPr lang="en-US" altLang="zh-CN" dirty="0"/>
              <a:t> , </a:t>
            </a:r>
            <a:r>
              <a:rPr lang="en-US" altLang="zh-CN" dirty="0" err="1"/>
              <a:t>cross_attention</a:t>
            </a:r>
            <a:r>
              <a:rPr lang="en-US" altLang="zh-CN" dirty="0"/>
              <a:t> </a:t>
            </a:r>
            <a:r>
              <a:rPr lang="zh-CN" altLang="en-US" dirty="0"/>
              <a:t>去获取上下文信息</a:t>
            </a:r>
            <a:endParaRPr lang="en-US" altLang="zh-CN" dirty="0"/>
          </a:p>
          <a:p>
            <a:r>
              <a:rPr lang="zh-CN" altLang="en-US" dirty="0"/>
              <a:t>这里有一个细节</a:t>
            </a:r>
            <a:r>
              <a:rPr lang="en-US" altLang="zh-CN" dirty="0"/>
              <a:t>,</a:t>
            </a:r>
            <a:r>
              <a:rPr lang="zh-CN" altLang="en-US" dirty="0"/>
              <a:t>传统的的架构是使用的</a:t>
            </a:r>
            <a:r>
              <a:rPr lang="en-US" altLang="zh-CN" dirty="0"/>
              <a:t>masked </a:t>
            </a:r>
            <a:r>
              <a:rPr lang="zh-CN" altLang="en-US" dirty="0"/>
              <a:t>的</a:t>
            </a:r>
            <a:r>
              <a:rPr lang="en-US" altLang="zh-CN" dirty="0" err="1"/>
              <a:t>self_attention</a:t>
            </a:r>
            <a:r>
              <a:rPr lang="en-US" altLang="zh-CN" dirty="0"/>
              <a:t> </a:t>
            </a:r>
            <a:r>
              <a:rPr lang="zh-CN" altLang="en-US" dirty="0"/>
              <a:t>这里因为使用的是</a:t>
            </a:r>
            <a:r>
              <a:rPr lang="en-US" altLang="zh-CN" dirty="0"/>
              <a:t>NAR  non –</a:t>
            </a:r>
            <a:r>
              <a:rPr lang="en-US" altLang="zh-CN" dirty="0" err="1"/>
              <a:t>autogreesive</a:t>
            </a:r>
            <a:r>
              <a:rPr lang="en-US" altLang="zh-CN" dirty="0"/>
              <a:t>,</a:t>
            </a:r>
            <a:r>
              <a:rPr lang="zh-CN" altLang="en-US" dirty="0"/>
              <a:t>这里不用</a:t>
            </a:r>
            <a:r>
              <a:rPr lang="en-US" altLang="zh-CN" dirty="0"/>
              <a:t>mask,</a:t>
            </a:r>
            <a:r>
              <a:rPr lang="zh-CN" altLang="en-US" dirty="0"/>
              <a:t>因为这里的</a:t>
            </a:r>
            <a:r>
              <a:rPr lang="en-US" altLang="zh-CN" dirty="0"/>
              <a:t>query</a:t>
            </a:r>
            <a:r>
              <a:rPr lang="zh-CN" altLang="en-US" dirty="0"/>
              <a:t> 都是随机生成的</a:t>
            </a:r>
            <a:r>
              <a:rPr lang="en-US" altLang="zh-CN" dirty="0"/>
              <a:t>,</a:t>
            </a:r>
            <a:r>
              <a:rPr lang="zh-CN" altLang="en-US" dirty="0"/>
              <a:t>数量也是固定的</a:t>
            </a:r>
            <a:r>
              <a:rPr lang="en-US" altLang="zh-CN" dirty="0"/>
              <a:t>60,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9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16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After decoding the N predictions, the main difficulty in training is to score the predicted entities (left, right, class) according to the golden entities. To cope with the problem, Author design a loss function based on bipartite matching. We also pad y to the size of N with </a:t>
            </a:r>
            <a:r>
              <a:rPr lang="en-US" altLang="zh-CN" sz="1600" b="1" dirty="0"/>
              <a:t>∅</a:t>
            </a:r>
            <a:r>
              <a:rPr lang="en-US" altLang="zh-CN" b="1" dirty="0"/>
              <a:t>. To find the optimal matching we search for a permutation of N elements β with the lowest cost: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在通过</a:t>
            </a:r>
            <a:r>
              <a:rPr lang="en-US" altLang="zh-CN" dirty="0"/>
              <a:t>decoder</a:t>
            </a:r>
            <a:r>
              <a:rPr lang="zh-CN" altLang="en-US" dirty="0"/>
              <a:t>后会产生</a:t>
            </a:r>
            <a:r>
              <a:rPr lang="en-US" altLang="zh-CN" dirty="0"/>
              <a:t>N</a:t>
            </a:r>
            <a:r>
              <a:rPr lang="zh-CN" altLang="en-US" dirty="0"/>
              <a:t>个预测值</a:t>
            </a:r>
            <a:r>
              <a:rPr lang="en-US" altLang="zh-CN" dirty="0"/>
              <a:t>, </a:t>
            </a:r>
            <a:r>
              <a:rPr lang="zh-CN" altLang="en-US" dirty="0"/>
              <a:t>每个预测值 都长成</a:t>
            </a:r>
            <a:r>
              <a:rPr lang="en-US" altLang="zh-CN" dirty="0"/>
              <a:t>(L,R,C)</a:t>
            </a:r>
            <a:r>
              <a:rPr lang="zh-CN" altLang="en-US" dirty="0"/>
              <a:t>这个样子</a:t>
            </a:r>
            <a:r>
              <a:rPr lang="en-US" altLang="zh-CN" dirty="0"/>
              <a:t>,</a:t>
            </a:r>
            <a:r>
              <a:rPr lang="zh-CN" altLang="en-US" dirty="0"/>
              <a:t>设计了一个二部完全匹配的匹配方式</a:t>
            </a:r>
            <a:r>
              <a:rPr lang="en-US" altLang="zh-CN" dirty="0"/>
              <a:t>,</a:t>
            </a:r>
            <a:r>
              <a:rPr lang="zh-CN" altLang="en-US" dirty="0"/>
              <a:t>因为我们的输出是无序的</a:t>
            </a:r>
            <a:r>
              <a:rPr lang="en-US" altLang="zh-CN" dirty="0"/>
              <a:t>set,</a:t>
            </a:r>
            <a:r>
              <a:rPr lang="zh-CN" altLang="en-US" dirty="0"/>
              <a:t>目标也是无序的</a:t>
            </a:r>
            <a:r>
              <a:rPr lang="en-US" altLang="zh-CN" dirty="0"/>
              <a:t>, </a:t>
            </a:r>
            <a:r>
              <a:rPr lang="zh-CN" altLang="en-US" dirty="0"/>
              <a:t>想要计算整体的损失之前</a:t>
            </a:r>
            <a:r>
              <a:rPr lang="en-US" altLang="zh-CN" dirty="0"/>
              <a:t>,</a:t>
            </a:r>
            <a:r>
              <a:rPr lang="zh-CN" altLang="en-US" dirty="0"/>
              <a:t>必须</a:t>
            </a:r>
            <a:r>
              <a:rPr lang="en-US" altLang="zh-CN" dirty="0"/>
              <a:t>,</a:t>
            </a:r>
            <a:r>
              <a:rPr lang="zh-CN" altLang="en-US" dirty="0"/>
              <a:t>让他们一一对应起来</a:t>
            </a:r>
            <a:r>
              <a:rPr lang="en-US" altLang="zh-CN" dirty="0"/>
              <a:t>, </a:t>
            </a:r>
            <a:r>
              <a:rPr lang="zh-CN" altLang="en-US" dirty="0"/>
              <a:t>有一种情况是</a:t>
            </a:r>
            <a:r>
              <a:rPr lang="en-US" altLang="zh-CN" dirty="0"/>
              <a:t>,golds</a:t>
            </a:r>
            <a:r>
              <a:rPr lang="zh-CN" altLang="en-US" dirty="0"/>
              <a:t>的数量少</a:t>
            </a:r>
            <a:r>
              <a:rPr lang="en-US" altLang="zh-CN" dirty="0"/>
              <a:t>,</a:t>
            </a:r>
            <a:r>
              <a:rPr lang="zh-CN" altLang="en-US" dirty="0"/>
              <a:t>这时候要填充一些</a:t>
            </a:r>
            <a:r>
              <a:rPr lang="en-US" altLang="zh-CN" dirty="0"/>
              <a:t>,</a:t>
            </a:r>
            <a:r>
              <a:rPr lang="zh-CN" altLang="en-US" dirty="0"/>
              <a:t>空进去</a:t>
            </a:r>
            <a:r>
              <a:rPr lang="en-US" altLang="zh-CN" dirty="0"/>
              <a:t>.,</a:t>
            </a:r>
            <a:r>
              <a:rPr lang="zh-CN" altLang="en-US" dirty="0"/>
              <a:t>通过最小化这个</a:t>
            </a:r>
            <a:r>
              <a:rPr lang="en-US" altLang="zh-CN" dirty="0" err="1"/>
              <a:t>Lmatch</a:t>
            </a:r>
            <a:r>
              <a:rPr lang="en-US" altLang="zh-CN" dirty="0"/>
              <a:t> </a:t>
            </a:r>
            <a:r>
              <a:rPr lang="zh-CN" altLang="en-US" dirty="0"/>
              <a:t>来优化匹配的顺序</a:t>
            </a:r>
            <a:r>
              <a:rPr lang="en-US" altLang="zh-CN" dirty="0"/>
              <a:t>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10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作者强调了一下</a:t>
            </a:r>
            <a:r>
              <a:rPr lang="en-US" altLang="zh-CN" dirty="0"/>
              <a:t>,</a:t>
            </a:r>
            <a:r>
              <a:rPr lang="zh-CN" altLang="en-US" dirty="0"/>
              <a:t>没有和</a:t>
            </a:r>
            <a:r>
              <a:rPr lang="en-US" altLang="zh-CN" dirty="0" err="1"/>
              <a:t>Bert_MRC</a:t>
            </a:r>
            <a:r>
              <a:rPr lang="zh-CN" altLang="en-US" dirty="0"/>
              <a:t>进行比较的原因是</a:t>
            </a:r>
            <a:r>
              <a:rPr lang="en-US" altLang="zh-CN" dirty="0"/>
              <a:t>,</a:t>
            </a:r>
            <a:r>
              <a:rPr lang="zh-CN" altLang="en-US" dirty="0"/>
              <a:t>这个模型引入了外部数据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1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3935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08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Yabo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Yin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011" y="1882842"/>
            <a:ext cx="1118506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Sequence-to-Set Network for Nested Named Entity Recognition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IJCAI2021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B60E82C-E940-42F9-8968-C1F75084B1ED}"/>
              </a:ext>
            </a:extLst>
          </p:cNvPr>
          <p:cNvSpPr txBox="1"/>
          <p:nvPr/>
        </p:nvSpPr>
        <p:spPr>
          <a:xfrm>
            <a:off x="1453886" y="3231713"/>
            <a:ext cx="9451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Zeqi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Tan∗ 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Yongliang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Shen∗ , Shuai Zhang 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Weiming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Lu† 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Yueting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Zhuang 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College of Computer Science and Technology, Zhejiang University 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zqtan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syl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zsss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luwm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yzhuang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}@zju.edu.cn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28E4D37-14C0-421A-B771-D74AAF3048CD}"/>
              </a:ext>
            </a:extLst>
          </p:cNvPr>
          <p:cNvSpPr txBox="1"/>
          <p:nvPr/>
        </p:nvSpPr>
        <p:spPr>
          <a:xfrm>
            <a:off x="3024327" y="4655683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effectLst/>
                <a:latin typeface="等线 Light" panose="02010600030101010101" pitchFamily="2" charset="-122"/>
                <a:ea typeface="等线 Light" panose="02010600030101010101" pitchFamily="2" charset="-122"/>
              </a:rPr>
              <a:t>https://github.com/zqtan1024/sequence-to-set</a:t>
            </a:r>
            <a:endParaRPr lang="zh-CN" altLang="en-US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876FA9-737B-4A1F-8BFB-09F45CFDC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8349"/>
            <a:ext cx="4864839" cy="24412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4A3322-662F-478F-9636-5BED7D4F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423" y="1378349"/>
            <a:ext cx="4392660" cy="25801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A47A42-18FF-4B68-89A7-0E8D26027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14" y="4178543"/>
            <a:ext cx="5125165" cy="232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A40A25-C96B-49D7-86F1-27DE6A410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423" y="4095897"/>
            <a:ext cx="4392660" cy="2697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1009D3-F049-4E96-9420-ED4A1492E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8" y="1907546"/>
            <a:ext cx="5997398" cy="29404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6A705C-E75B-4225-9652-3FA91888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89" y="1763153"/>
            <a:ext cx="5648800" cy="3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3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FBE426-67FA-462F-8B8F-9E917853A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57" y="1240994"/>
            <a:ext cx="6551796" cy="50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988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"/>
            <a:ext cx="12204000" cy="973275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2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106359" y="163690"/>
              <a:ext cx="2592375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424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424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4" y="29905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4" y="3838655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32C55EA-48F5-4564-B174-995463BC2C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" y="2162228"/>
            <a:ext cx="3827145" cy="23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BCFBC0-193B-4674-B534-5A0229D3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63" y="1576118"/>
            <a:ext cx="8046473" cy="266976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445627D-7B06-432A-B776-E4C40FC38239}"/>
              </a:ext>
            </a:extLst>
          </p:cNvPr>
          <p:cNvSpPr txBox="1"/>
          <p:nvPr/>
        </p:nvSpPr>
        <p:spPr>
          <a:xfrm>
            <a:off x="369902" y="4139355"/>
            <a:ext cx="11452194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work models named entity recognition as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sequence labeling task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thus enabling to leverage RNN-based methods to recognize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entities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methods have been proposed to deal with the nested NER task, including the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sequence-to-sequence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methods and the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span-based methods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 propose a novel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sequence-to-set network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of the entity set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5304B5-CF40-4115-8A84-45F536F38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61" y="1425062"/>
            <a:ext cx="9688277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C14FD4-6B35-4C78-9CE5-096FADCF6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0" y="1012001"/>
            <a:ext cx="3328202" cy="54796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208AE6-0BF3-4C54-A117-388AD5908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028" y="1826469"/>
            <a:ext cx="7547907" cy="38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406EB9-2274-40A0-9BE2-736D26E2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5" y="1253474"/>
            <a:ext cx="3568222" cy="52322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8CD201-96C4-4519-8AF6-E23F1A47A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03"/>
          <a:stretch/>
        </p:blipFill>
        <p:spPr>
          <a:xfrm>
            <a:off x="4180642" y="1551142"/>
            <a:ext cx="7173348" cy="13856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59A8C1-7600-492D-B631-B724ED1B0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217" y="2953462"/>
            <a:ext cx="7225499" cy="19354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406EB9-2274-40A0-9BE2-736D26E2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5" y="1253474"/>
            <a:ext cx="3568222" cy="52322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F2DC68-1DEA-4C13-AEB3-018D9E6FF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75" y="1600667"/>
            <a:ext cx="5645589" cy="1335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9DA2D2-60D2-4332-A103-27BC6823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881" y="3283524"/>
            <a:ext cx="1637146" cy="3654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CAB3EA-AEB8-4FDA-8083-0D00765BB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691" y="3198146"/>
            <a:ext cx="1775265" cy="3654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EB5BBA-DA03-4035-8F60-75DEFF0A54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122" t="2212" r="-2889" b="53744"/>
          <a:stretch/>
        </p:blipFill>
        <p:spPr>
          <a:xfrm>
            <a:off x="4175075" y="3869597"/>
            <a:ext cx="6136106" cy="15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D8F5E9-BE03-4235-9AC2-A1901EA5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21104"/>
            <a:ext cx="3281930" cy="5425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88EBAB-4E1E-4B56-AF39-74A40C09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220" y="1234450"/>
            <a:ext cx="6111547" cy="11817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81D290-9ABE-4CAB-BCC9-10D61F249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010" y="2186871"/>
            <a:ext cx="6253757" cy="4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E85E09-5754-49AE-ACD1-46583EE6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0" y="2474642"/>
            <a:ext cx="12057310" cy="31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13375</TotalTime>
  <Words>872</Words>
  <Application>Microsoft Office PowerPoint</Application>
  <PresentationFormat>宽屏</PresentationFormat>
  <Paragraphs>62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尹 雅博</cp:lastModifiedBy>
  <cp:revision>1520</cp:revision>
  <dcterms:created xsi:type="dcterms:W3CDTF">2017-04-22T07:59:00Z</dcterms:created>
  <dcterms:modified xsi:type="dcterms:W3CDTF">2021-10-11T12:54:55Z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